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79" r:id="rId2"/>
    <p:sldId id="387" r:id="rId3"/>
    <p:sldId id="452" r:id="rId4"/>
    <p:sldId id="349" r:id="rId5"/>
    <p:sldId id="350" r:id="rId6"/>
    <p:sldId id="351" r:id="rId7"/>
    <p:sldId id="352" r:id="rId8"/>
    <p:sldId id="353" r:id="rId9"/>
    <p:sldId id="354" r:id="rId10"/>
    <p:sldId id="371" r:id="rId11"/>
    <p:sldId id="372" r:id="rId12"/>
    <p:sldId id="393" r:id="rId13"/>
    <p:sldId id="453" r:id="rId14"/>
    <p:sldId id="355" r:id="rId15"/>
    <p:sldId id="356" r:id="rId16"/>
    <p:sldId id="357" r:id="rId17"/>
    <p:sldId id="358" r:id="rId18"/>
    <p:sldId id="373" r:id="rId19"/>
    <p:sldId id="374" r:id="rId20"/>
    <p:sldId id="392" r:id="rId21"/>
    <p:sldId id="454" r:id="rId22"/>
    <p:sldId id="359" r:id="rId23"/>
    <p:sldId id="360" r:id="rId24"/>
    <p:sldId id="361" r:id="rId25"/>
    <p:sldId id="362" r:id="rId26"/>
    <p:sldId id="375" r:id="rId27"/>
    <p:sldId id="376" r:id="rId28"/>
    <p:sldId id="391" r:id="rId29"/>
    <p:sldId id="455" r:id="rId30"/>
    <p:sldId id="363" r:id="rId31"/>
    <p:sldId id="364" r:id="rId32"/>
    <p:sldId id="365" r:id="rId33"/>
    <p:sldId id="366" r:id="rId34"/>
    <p:sldId id="377" r:id="rId35"/>
    <p:sldId id="378" r:id="rId36"/>
    <p:sldId id="390" r:id="rId37"/>
    <p:sldId id="456" r:id="rId38"/>
    <p:sldId id="388" r:id="rId39"/>
    <p:sldId id="389" r:id="rId40"/>
    <p:sldId id="367" r:id="rId41"/>
    <p:sldId id="368" r:id="rId42"/>
    <p:sldId id="369" r:id="rId43"/>
    <p:sldId id="370" r:id="rId44"/>
    <p:sldId id="381" r:id="rId45"/>
    <p:sldId id="457" r:id="rId46"/>
    <p:sldId id="394" r:id="rId47"/>
    <p:sldId id="395" r:id="rId48"/>
    <p:sldId id="382" r:id="rId49"/>
    <p:sldId id="383" r:id="rId50"/>
    <p:sldId id="385" r:id="rId51"/>
    <p:sldId id="386" r:id="rId52"/>
    <p:sldId id="451" r:id="rId53"/>
    <p:sldId id="458" r:id="rId54"/>
    <p:sldId id="397" r:id="rId55"/>
    <p:sldId id="396" r:id="rId56"/>
    <p:sldId id="398" r:id="rId57"/>
    <p:sldId id="399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0E58483-FEDC-483A-BB5B-C523DD23B6DF}">
          <p14:sldIdLst>
            <p14:sldId id="379"/>
          </p14:sldIdLst>
        </p14:section>
        <p14:section name="Sensitivity single point test" id="{A2569A4F-7394-40B9-B0A9-3FC341BF6999}">
          <p14:sldIdLst>
            <p14:sldId id="387"/>
            <p14:sldId id="452"/>
            <p14:sldId id="349"/>
            <p14:sldId id="350"/>
            <p14:sldId id="351"/>
            <p14:sldId id="352"/>
            <p14:sldId id="353"/>
            <p14:sldId id="354"/>
            <p14:sldId id="371"/>
            <p14:sldId id="372"/>
            <p14:sldId id="393"/>
            <p14:sldId id="453"/>
            <p14:sldId id="355"/>
            <p14:sldId id="356"/>
            <p14:sldId id="357"/>
            <p14:sldId id="358"/>
            <p14:sldId id="373"/>
            <p14:sldId id="374"/>
            <p14:sldId id="392"/>
            <p14:sldId id="454"/>
            <p14:sldId id="359"/>
            <p14:sldId id="360"/>
            <p14:sldId id="361"/>
            <p14:sldId id="362"/>
            <p14:sldId id="375"/>
            <p14:sldId id="376"/>
            <p14:sldId id="391"/>
            <p14:sldId id="455"/>
            <p14:sldId id="363"/>
            <p14:sldId id="364"/>
            <p14:sldId id="365"/>
            <p14:sldId id="366"/>
            <p14:sldId id="377"/>
            <p14:sldId id="378"/>
            <p14:sldId id="390"/>
            <p14:sldId id="456"/>
            <p14:sldId id="388"/>
            <p14:sldId id="389"/>
            <p14:sldId id="367"/>
            <p14:sldId id="368"/>
            <p14:sldId id="369"/>
            <p14:sldId id="370"/>
          </p14:sldIdLst>
        </p14:section>
        <p14:section name="Combine Test" id="{5695B60F-9C38-4BB6-BD53-CC71306A2DE4}">
          <p14:sldIdLst>
            <p14:sldId id="381"/>
            <p14:sldId id="457"/>
            <p14:sldId id="394"/>
            <p14:sldId id="395"/>
            <p14:sldId id="382"/>
            <p14:sldId id="383"/>
            <p14:sldId id="385"/>
            <p14:sldId id="386"/>
          </p14:sldIdLst>
        </p14:section>
        <p14:section name="OTA Test" id="{2B4C70F3-991D-4F91-9353-76B225F72F11}">
          <p14:sldIdLst>
            <p14:sldId id="451"/>
            <p14:sldId id="458"/>
            <p14:sldId id="397"/>
            <p14:sldId id="396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4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413094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3074478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1711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7319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8395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5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14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65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507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14113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0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634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0072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927929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930790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09428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238369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A6A5F327-94E3-4266-9A78-098328E7FC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6075" indent="-34607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514350" indent="-168275">
              <a:defRPr>
                <a:solidFill>
                  <a:schemeClr val="tx1"/>
                </a:solidFill>
              </a:defRPr>
            </a:lvl2pPr>
            <a:lvl3pPr marL="685800" indent="-171450"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12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54912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F714D16-3AF3-432F-8904-CBBB116A3A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EED7D7-19D8-4ED5-930A-BB17FFD0B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134CDD-0F7D-4960-9A14-D25CCF4E2D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89A6567-E2E1-4B79-8458-C5C1ED9A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Imp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258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D81362-FDEA-4AFE-ADE6-92C67D02C2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EFA27B-CD70-4CE9-A3CE-60290E7398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EDD3A0-5389-4AA6-9A5E-20C2CC99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32985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Figure=10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FE4C45-3EC3-4349-90B1-533BDCB5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28" y="1412771"/>
            <a:ext cx="3395663" cy="3113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B3617F-3559-4467-93ED-4EEF4FD6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859441"/>
            <a:ext cx="6210300" cy="1171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3659A9-1A47-4577-A56B-4F6ED2FB5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041" y="1730790"/>
            <a:ext cx="4257675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7E477D-5E53-48F0-827E-1B2918E3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141" y="2582137"/>
            <a:ext cx="4219575" cy="800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EE345D-60E5-4D4E-A311-04673A1A3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74" y="1648052"/>
            <a:ext cx="3995557" cy="196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7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D0CD56-D87B-4BEE-A87B-7E5F85393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FCD039-DF5A-453E-974D-049BB768FD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9A2F9AC-B1CD-4436-A4BE-8A4D85E0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Noise Figure=10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EC25BE-50C4-4173-AB03-1D0F1453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239139"/>
            <a:ext cx="4110879" cy="2029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447802-5C31-4981-B6FF-BC106ABC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19" y="4637829"/>
            <a:ext cx="6238875" cy="1171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4C1FBF-41CE-4381-A249-9D73AE756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080" y="1370282"/>
            <a:ext cx="3203872" cy="2898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C495B9-7897-4F0F-9B3A-8E6399F62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952" y="1344246"/>
            <a:ext cx="4305300" cy="971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997E63-E01E-4077-A54E-F1F395C10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150" y="3173115"/>
            <a:ext cx="3390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D3ECCA-8D32-44F4-8C0C-664F2DD337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8BDC83-2540-4B8C-B746-46BC89AD55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0B468B-612A-42DD-B9E4-1F2169D1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PhaseNoise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D6EBE82-423A-4D6D-9EDE-2DAC7EC3915A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449263" y="1803400"/>
            <a:ext cx="396036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-87.133, 1000, -96.072, 1e4, -108.607];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D4B51AD1-FF67-45E7-9E77-DD51509C9437}"/>
              </a:ext>
            </a:extLst>
          </p:cNvPr>
          <p:cNvSpPr txBox="1">
            <a:spLocks/>
          </p:cNvSpPr>
          <p:nvPr/>
        </p:nvSpPr>
        <p:spPr>
          <a:xfrm>
            <a:off x="6404258" y="1803400"/>
            <a:ext cx="396036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RxPhaseNoise</a:t>
            </a:r>
            <a:r>
              <a:rPr lang="en-US" altLang="zh-CN" dirty="0">
                <a:highlight>
                  <a:srgbClr val="FFFF00"/>
                </a:highlight>
              </a:rPr>
              <a:t> = [100, -82.133, 1000, -91.072, 1e4, -103.607];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17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B5584-01F5-47C7-9F34-C247069F1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4A818-B942-4768-9436-1692FAC6A6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5E2CED-F1F1-47F6-A96A-B079CAB0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PhaseNoise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C0B59B3-B792-4B75-BED8-BBD60C20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56428"/>
              </p:ext>
            </p:extLst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PhaseNoise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76.216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78.395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65dB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150.145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139.692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10.453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-2.903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10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PhaseNoise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 </a:t>
            </a:r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= [100, -87.133, 1000, -96.072, 1e4, -108.607]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3F0C65-F57C-4F99-AA75-6B35B334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92964"/>
            <a:ext cx="4620158" cy="2353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10194A-4AF1-4F1D-85B2-F8D6F0AE2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5" y="1731279"/>
            <a:ext cx="4048125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50DFDD-E105-413C-9343-AD3E8B90F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16"/>
          <a:stretch/>
        </p:blipFill>
        <p:spPr>
          <a:xfrm>
            <a:off x="8219186" y="2851822"/>
            <a:ext cx="3762018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AF8C7B-0CA8-4BCA-8294-D7AF8697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359" y="1392964"/>
            <a:ext cx="3117934" cy="28084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D9629E-3C39-4872-8D42-CECDBD4B6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201449"/>
            <a:ext cx="62007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4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 </a:t>
            </a:r>
            <a:r>
              <a:rPr lang="en-US" altLang="zh-CN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PhaseNoise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 </a:t>
            </a:r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= [100, -87.133, 1000, -96.072, 1e4, -108.607]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75C0FF-A708-448F-ABBE-76E986C7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56401"/>
            <a:ext cx="3954696" cy="19725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4D9769-F523-4FD3-BBAD-E72AD418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470" y="1314509"/>
            <a:ext cx="3189016" cy="29999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CA629E-CC02-433E-AF9B-AE4630242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92" y="1374569"/>
            <a:ext cx="4067175" cy="1038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57B16E-3F96-409F-B204-A37C68588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792" y="2640059"/>
            <a:ext cx="4314825" cy="838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A42F92-5446-41BF-8259-F22A8358C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686241"/>
            <a:ext cx="62198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5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818087"/>
            <a:ext cx="7453790" cy="39395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PhaseNoise</a:t>
            </a:r>
            <a:r>
              <a:rPr lang="en-US" altLang="zh-CN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 </a:t>
            </a:r>
            <a:r>
              <a:rPr lang="en-US" altLang="zh-CN" sz="2800" dirty="0">
                <a:gradFill>
                  <a:gsLst>
                    <a:gs pos="0">
                      <a:srgbClr val="E90029"/>
                    </a:gs>
                    <a:gs pos="100000">
                      <a:srgbClr val="E90029">
                        <a:lumMod val="50000"/>
                      </a:srgbClr>
                    </a:gs>
                  </a:gsLst>
                  <a:lin ang="5400000" scaled="1"/>
                </a:gradFill>
              </a:rPr>
              <a:t>= [100, -82.133, 1000, -91.072, 1e4, -103.607]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E706C0-3ADA-45A3-8FC0-137FDE87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94526"/>
            <a:ext cx="3165360" cy="16563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3C61C6-9733-42BF-8FE4-0676FECB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93" y="1314675"/>
            <a:ext cx="3404488" cy="30844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B6A077-9100-4562-91BF-E6063ED85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381" y="1394526"/>
            <a:ext cx="4086225" cy="10953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9229BD-5F49-4735-A5F3-09ADB5CEC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381" y="3105764"/>
            <a:ext cx="4114800" cy="838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B52D08-D40C-429B-BD84-0EC0A2E18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67" y="4501807"/>
            <a:ext cx="62293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PhaseNoise</a:t>
            </a:r>
            <a:r>
              <a:rPr lang="en-US" altLang="zh-CN" dirty="0"/>
              <a:t> </a:t>
            </a:r>
            <a:r>
              <a:rPr lang="en-US" altLang="zh-CN" sz="2800" dirty="0"/>
              <a:t>= [100, -82.133, 1000, -91.072, 1e4, -103.607]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D1188D-481A-4E27-863A-28797DC4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456402"/>
            <a:ext cx="3934792" cy="19957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74E320-4C89-49EA-9268-292ECD0B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1457560"/>
            <a:ext cx="4305300" cy="866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A421AA-4F91-4550-8F1C-D6F0E6001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0" y="2631757"/>
            <a:ext cx="4248150" cy="742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5999B2-AF8D-4857-963B-F2BFDDB04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209" y="1376488"/>
            <a:ext cx="3095581" cy="28228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AB8270-C7C1-43E6-B404-089E67D77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76" y="4396301"/>
            <a:ext cx="61722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37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42C2C3-168E-4149-9460-52A941C32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E1C75-091C-435F-B6C1-B8F484286A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3D533F3-0986-40BB-8665-A8D4F955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PhaseNoise</a:t>
            </a:r>
            <a:r>
              <a:rPr lang="en-US" altLang="zh-CN" dirty="0"/>
              <a:t>=[100, -32.133, 1000, -41.072, 1e4, -53.607]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949C8-9FAD-4E5B-AC79-086EF837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100225" cy="1560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DF2669-B1A2-46CC-9024-455B6DEE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64294"/>
            <a:ext cx="6229350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D8B76E-83BC-4EB1-AD7E-B29FC8A2B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075" y="1427865"/>
            <a:ext cx="2690429" cy="2453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F96E7E-A370-4C7C-89A9-97B63BF9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153" y="1518149"/>
            <a:ext cx="3086100" cy="771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B83A1E-8DA3-4568-B5D5-4C30D308B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153" y="2810552"/>
            <a:ext cx="39909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C4FA4-4281-48CC-A47B-FC18886FC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052C78-4A16-4F32-BB24-FD3947E9E8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1A335F7-A94D-4E41-97D4-5EE26993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PhaseNoise</a:t>
            </a:r>
            <a:r>
              <a:rPr lang="en-US" altLang="zh-CN" dirty="0"/>
              <a:t>=[100, -32.133, 1000, -41.072, 1e4, -53.607]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474402-F6C3-45B3-9F0A-C62BDA67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886200" cy="2024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A23C10-6F51-44FB-B4C0-043B60AB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15162"/>
            <a:ext cx="6276975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A7A870-0E5B-44F3-BC8B-23DE5114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80" y="3435230"/>
            <a:ext cx="3695700" cy="981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8118B7-5BE5-4F6F-8A42-59D644B0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380" y="1920430"/>
            <a:ext cx="4314825" cy="819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4E85D7-42B7-4BD0-BCC0-BC8F28EF6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593" y="1339863"/>
            <a:ext cx="2883594" cy="25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502F11-F845-4A69-8FD3-E4F9100A0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3A853B-2933-43AA-AF8E-A3823EAF93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D605C19-5A1A-4DB5-8534-88C24E3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75285DE-8251-4814-A027-2DE3EB030999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231633" y="1803400"/>
            <a:ext cx="396036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7;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-87.133, 1000, -96.072, 1e4, -108.607];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9C5390A8-027B-4CDD-8048-F70473B89098}"/>
              </a:ext>
            </a:extLst>
          </p:cNvPr>
          <p:cNvSpPr txBox="1">
            <a:spLocks/>
          </p:cNvSpPr>
          <p:nvPr/>
        </p:nvSpPr>
        <p:spPr>
          <a:xfrm>
            <a:off x="4403933" y="1803400"/>
            <a:ext cx="396036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5;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-87.133, 1000, -96.072, 1e4, -108.607];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EDE18714-9E12-451F-8DFB-FD4B4259DB98}"/>
              </a:ext>
            </a:extLst>
          </p:cNvPr>
          <p:cNvSpPr txBox="1">
            <a:spLocks/>
          </p:cNvSpPr>
          <p:nvPr/>
        </p:nvSpPr>
        <p:spPr>
          <a:xfrm>
            <a:off x="576233" y="1803400"/>
            <a:ext cx="396036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en-US" altLang="zh-CN" dirty="0" err="1">
                <a:highlight>
                  <a:srgbClr val="FFFF00"/>
                </a:highlight>
              </a:rPr>
              <a:t>LNA_NoiseFigure</a:t>
            </a:r>
            <a:r>
              <a:rPr lang="en-US" altLang="zh-CN" dirty="0">
                <a:highlight>
                  <a:srgbClr val="FFFF00"/>
                </a:highlight>
              </a:rPr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-87.133, 1000, -96.072, 1e4, -108.607];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1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04902C-A625-46EC-8FA4-1C4E97A13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385A27-CE81-4D36-B0FA-0AC9A11846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E6F610-CE30-432D-895F-50C26F66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Gain Imbalance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8D8A77D-2BB9-4A17-8B10-BD0C55B4C7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02680" y="1955800"/>
            <a:ext cx="4387657" cy="4478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0.03;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6CE7D0A-7AF7-48CD-BCA1-0D44B8740C01}"/>
              </a:ext>
            </a:extLst>
          </p:cNvPr>
          <p:cNvSpPr txBox="1">
            <a:spLocks/>
          </p:cNvSpPr>
          <p:nvPr/>
        </p:nvSpPr>
        <p:spPr>
          <a:xfrm>
            <a:off x="601663" y="1955800"/>
            <a:ext cx="43876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RxGainImbalance</a:t>
            </a:r>
            <a:r>
              <a:rPr lang="en-US" altLang="zh-CN" dirty="0">
                <a:highlight>
                  <a:srgbClr val="FFFF00"/>
                </a:highlight>
              </a:rPr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05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4DFF52-243C-44D5-A8E2-DE2AD8014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527DB5-522B-4584-88F8-8FEB4C3FC2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6376CFD-D0E2-467D-A593-2BDCDFBD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Gain Imbalance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BAC0C51-19A0-459B-8CD5-80B42D7A1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25097"/>
              </p:ext>
            </p:extLst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Gain</a:t>
                      </a:r>
                    </a:p>
                    <a:p>
                      <a:r>
                        <a:rPr lang="en-US" altLang="zh-CN" dirty="0"/>
                        <a:t>Imbalance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79.184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80.095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151.952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152.79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-3.682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030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C52E01-F208-4F71-9CCF-925C8C96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62632"/>
            <a:ext cx="4471706" cy="2250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6ECC4A-B732-47D0-BF31-CF2BCD82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73" y="1422474"/>
            <a:ext cx="3743325" cy="714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37EA4B-6238-41EA-B5CE-5362A0E2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316503"/>
            <a:ext cx="3990975" cy="847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21B2AA-2DA1-4619-846C-CB3F5BB89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419" y="1440412"/>
            <a:ext cx="3262876" cy="29521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0DE96A-607C-4116-8729-A1000A9D2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86" y="4762864"/>
            <a:ext cx="61912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DC38A9-11CC-4B04-9028-F16B5E2E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14509"/>
            <a:ext cx="4973774" cy="2463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FEB619-CA78-4DEB-8CB2-12CA784C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79" y="1480050"/>
            <a:ext cx="3095625" cy="28336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641EEE-13D9-4D91-A9F4-39573D060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52" y="4660060"/>
            <a:ext cx="3971925" cy="1085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83ED4C-EDDC-4F53-9671-836E6A4B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576" y="3669460"/>
            <a:ext cx="4257675" cy="99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80C753-9A0D-489F-B779-25DCDC20C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07507"/>
            <a:ext cx="6210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F03B39-39B8-4CB4-B1A0-BD26A46CC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CE523F-C83E-440E-B936-1A86C5774E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7A1943A-8CCD-4778-80DD-62C810AC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04F6D3-2CE8-44F5-A5B4-A5998C5E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1" y="1426892"/>
            <a:ext cx="4208256" cy="21653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DF3755-CF4F-40A1-9D99-E1F5E649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800" y="1426892"/>
            <a:ext cx="2876328" cy="2620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FBAACF-A45E-4EF4-9C3D-BCDD6F95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90" y="1491686"/>
            <a:ext cx="4152900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E8D7FF-101D-4A42-B130-69735BB5D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552" y="2689879"/>
            <a:ext cx="4067175" cy="8477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A51EEF-4095-4915-BC50-04AE24676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" y="4392883"/>
            <a:ext cx="62103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39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C3E509-7747-4CC8-98BE-64CC5324C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398C1D-E4D0-43FF-8173-DF074CB6C7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7608403-B1B4-40F9-8A61-D8C1AFED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=0.03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04F91-9684-4268-B124-8FF6583C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212557"/>
            <a:ext cx="4308828" cy="23681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205613-F35C-4F85-81C2-D39E9E62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01" y="1314509"/>
            <a:ext cx="3522050" cy="31806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537375-86C8-4DE7-8C06-AB7494B50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57" y="4157053"/>
            <a:ext cx="4419600" cy="676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7710AC-14B7-4481-9086-09F1AE389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302" y="2904850"/>
            <a:ext cx="4076700" cy="876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52D4E6-8B9A-498A-BB8E-7838D6BDC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833328"/>
            <a:ext cx="6181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8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DC1677-AAAC-411B-BE4D-BC3B2451B4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95222A-952F-4F08-BFA5-D9F93CCD2E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608F3A4-9ED7-4138-8C6B-5F084D38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GainImbalance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9102AB-5D9C-4DA1-BA94-4657A189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38968" cy="17737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1D4592-6E03-45D9-9CB0-9EE86C20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95030"/>
            <a:ext cx="6143625" cy="990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526B19-6766-419D-8B58-87D7B7A54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413" y="1588311"/>
            <a:ext cx="3810000" cy="67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C6493A-DD32-42DF-8CAA-96721D0E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413" y="2611877"/>
            <a:ext cx="3381375" cy="75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43655A-3551-4DAC-A613-5448E6C75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96" y="1370282"/>
            <a:ext cx="3162706" cy="28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6A0F7-5684-4130-B53B-03E618AFD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4D59C-C03F-4205-A0DB-534E86B45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2DACD4E-F15F-49A3-9140-15CCBD20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</a:t>
            </a:r>
            <a:r>
              <a:rPr lang="en-US" altLang="zh-CN" dirty="0" err="1"/>
              <a:t>GainImbalance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BB74E7-0D9E-4914-ABDE-CA1AB5C1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69876"/>
            <a:ext cx="4480140" cy="2258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1201C9-BB1D-44DA-8E2E-B98908DD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761" y="1416760"/>
            <a:ext cx="2602729" cy="23642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8B8905-DA44-4C7F-AC6A-B79219DEF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178" y="1469876"/>
            <a:ext cx="4257675" cy="885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B55661-920B-447B-8D0A-7971E0B77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178" y="2619375"/>
            <a:ext cx="3943350" cy="809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5A8A4-CADA-413D-A782-3C32DFC23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91" y="4325610"/>
            <a:ext cx="62293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62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65B302-F4A6-4732-B09D-6BE82A5DC8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92D69B-89B8-4290-B318-134D21D850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CBD4CBE-052C-437A-A03C-81A0477B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3CA0B2E-D83C-4B47-905D-EB763C60FD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264" y="1803400"/>
            <a:ext cx="4182557" cy="4478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0.014;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D126521-358B-4C22-9BC6-62E154F59D1C}"/>
              </a:ext>
            </a:extLst>
          </p:cNvPr>
          <p:cNvSpPr txBox="1">
            <a:spLocks/>
          </p:cNvSpPr>
          <p:nvPr/>
        </p:nvSpPr>
        <p:spPr>
          <a:xfrm>
            <a:off x="6652086" y="1803400"/>
            <a:ext cx="4182557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RxI_OrgOffset</a:t>
            </a:r>
            <a:r>
              <a:rPr lang="en-US" altLang="zh-CN" dirty="0">
                <a:highlight>
                  <a:srgbClr val="FFFF00"/>
                </a:highlight>
              </a:rPr>
              <a:t> = 0.025;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728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11C087-CFC0-4460-BAA1-453A340A1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91D262-9597-4921-883B-AEF7E08987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E41642B-FF5F-4027-885C-63901913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 offset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7CFBDBB-89E1-4106-9770-3685F5BF9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225494"/>
              </p:ext>
            </p:extLst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IQ 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78.095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84.547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84.778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624.005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655.333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31.328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-15.904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-16.328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38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439217-CFB5-44E3-AD92-C5A6F5FE6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890861-A5F9-4BDE-869F-736E40C33C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31D924A-777A-4024-9445-C83300B3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Figure Test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2BC12A2-B9A2-4003-9730-647E9DD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74377"/>
              </p:ext>
            </p:extLst>
          </p:nvPr>
        </p:nvGraphicFramePr>
        <p:xfrm>
          <a:off x="449201" y="1716380"/>
          <a:ext cx="11506366" cy="420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Noise</a:t>
                      </a:r>
                    </a:p>
                    <a:p>
                      <a:r>
                        <a:rPr lang="en-US" altLang="zh-CN" dirty="0"/>
                        <a:t>Figure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123.972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125.789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-1.866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-1.993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185.612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167.28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18.332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-5.372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-4.469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323.36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333.448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-10.194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-10.461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3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744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9C75A3-5CED-402B-AAB9-2CBEBA9E89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F5C1EB-8AA0-4383-84A5-F6CAEEB3CF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186A3FD-77DF-4D32-9164-7C9D7F2C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58BC92-ACE7-4C20-9CC1-5D804B6B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1388666"/>
            <a:ext cx="4356064" cy="22215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6CAC6C-4C30-492E-A426-C16164ED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16" y="1370282"/>
            <a:ext cx="3076575" cy="2781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C22DDA-C9D2-444C-8310-50D7BBB6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209" y="4327889"/>
            <a:ext cx="4629150" cy="971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4F34BB9-0563-4216-978E-A17E30138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91" y="3181599"/>
            <a:ext cx="3981450" cy="8572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5FA9A3-5862-499D-B8B6-47DFFB2E8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80968"/>
            <a:ext cx="6276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11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D4478-BA47-4BBE-B1AF-B0B508DC9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316805-5407-4838-B3F8-7FD1C2A001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E2AF1AE-3964-45D1-B0CA-E570B260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10C2FD-C704-4399-A430-399EF2F8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4270248" cy="21505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CC934D-9D1D-40ED-905B-51FD47BB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00" y="3807037"/>
            <a:ext cx="3524250" cy="714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14653D-1E69-491C-AB98-81056A2A7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11" y="4779433"/>
            <a:ext cx="4333875" cy="809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B23D53-FC3C-4D0D-BCBD-BA4CB3AD5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439" y="1342566"/>
            <a:ext cx="3714661" cy="33638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61B1904-CBC4-4780-8204-1FD5126D7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69" y="5046706"/>
            <a:ext cx="62293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6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6C491-E83B-4CB6-93C8-7500C195AD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2A8E16-BAD0-4B08-A35B-C8DF436FEB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E4EC43E-709C-4BC2-BA77-A4B97CF7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offset=0.025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B7A2E4-D144-432D-BC94-18474F78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31811"/>
            <a:ext cx="3719540" cy="1914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80DB52-FBAC-49CA-99B0-396F9A2E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545" y="1370282"/>
            <a:ext cx="3173472" cy="28556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C51D9F-08AB-42BA-8930-273FB79B9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97" y="1314509"/>
            <a:ext cx="4152900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4F91AF-BC10-4319-98E0-1A1C8139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485" y="2556188"/>
            <a:ext cx="3543300" cy="7905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5D9E5C-1204-4828-AA7D-1BF117578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57" y="4616445"/>
            <a:ext cx="6210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3529EB-03A6-4FAE-9131-8BCDBFCDF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0C1DFC-BF62-49B2-9F9C-59953A8FC2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BD41026-5503-4746-A23A-5F0B97EC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offset=0.025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0A5E1F-B8E1-4454-9E0C-1DF46004B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263" y="1465704"/>
            <a:ext cx="3636459" cy="32895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F09615-41A1-4125-BBFA-36924E65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991" y="1614265"/>
            <a:ext cx="3390900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941B29-2CBF-4C1C-80A8-32BE6B2E8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991" y="2787892"/>
            <a:ext cx="4324350" cy="857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6C76B-7334-420E-BDE5-E1F5305C8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3" y="1586761"/>
            <a:ext cx="4370938" cy="21924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1540BBD-DC8A-4BA8-B9AC-8C6345D93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36" y="4814039"/>
            <a:ext cx="6210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7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ED263A-B484-4DEE-B823-82A7FFD7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7E6200-0E0C-4B30-9D3E-7A76F57628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F035DD-630F-4A72-87CC-9C6699AC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IQ offset=1.2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9CE750-0BE6-46A9-8686-00B9A1D5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20691"/>
            <a:ext cx="4407232" cy="2235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40F259-6F54-4435-9AFA-C9C5765C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225940"/>
            <a:ext cx="6219825" cy="1038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80C688-0411-4970-8578-2EB11853D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474102"/>
            <a:ext cx="3800475" cy="704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FDBA71-FAA4-450A-89CC-EFF28EF3B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417929"/>
            <a:ext cx="3505200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90929B-B9D1-4EAE-B49E-1D28A0863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413" y="1370282"/>
            <a:ext cx="3268987" cy="29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04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F11F7E-6D43-4419-9BCD-6BA66249B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9DF960-E551-4A33-B4F6-3A87E7157B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98A99F5-535D-4986-A2C4-3D00D2A9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IQ offset=1.2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3BA8E9-4E8C-4A59-BA2C-73BAE016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2"/>
            <a:ext cx="3525096" cy="1763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CB15D4-6C89-4777-B0F6-88F3911C9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49518"/>
            <a:ext cx="6162675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BE2F71-10F3-455B-8A71-C337D2B1A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991" y="3222652"/>
            <a:ext cx="4229100" cy="866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F80F1F-D921-4B06-8A75-86836504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91" y="1845263"/>
            <a:ext cx="4124325" cy="1057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555A83-6E62-45AC-9741-5EF69E4DB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297" y="1379434"/>
            <a:ext cx="3409269" cy="308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25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8573A8-8522-4382-9752-4C3C76974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5780B8-7A4B-4B47-8722-6E5C0B9010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8E52368-AFEC-4313-92BF-96931EC8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3561F577-E999-4799-87B0-864E001CF4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2882" y="1641734"/>
            <a:ext cx="3943214" cy="4478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248B236-C9C1-4547-839F-7EF92A1CA791}"/>
              </a:ext>
            </a:extLst>
          </p:cNvPr>
          <p:cNvSpPr txBox="1">
            <a:spLocks/>
          </p:cNvSpPr>
          <p:nvPr/>
        </p:nvSpPr>
        <p:spPr>
          <a:xfrm>
            <a:off x="4176096" y="1668313"/>
            <a:ext cx="3854154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12;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E178DC8-6C6F-4ECA-BB0F-E44816B9258B}"/>
              </a:ext>
            </a:extLst>
          </p:cNvPr>
          <p:cNvSpPr txBox="1">
            <a:spLocks/>
          </p:cNvSpPr>
          <p:nvPr/>
        </p:nvSpPr>
        <p:spPr>
          <a:xfrm>
            <a:off x="8153401" y="1641734"/>
            <a:ext cx="3854154" cy="4478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-97.133, 1000, -106.072, 1e4, -118.607];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ADC_NBits</a:t>
            </a:r>
            <a:r>
              <a:rPr lang="en-US" altLang="zh-CN" dirty="0">
                <a:highlight>
                  <a:srgbClr val="FFFF00"/>
                </a:highlight>
              </a:rPr>
              <a:t> = 10;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5382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0C919-EC4E-44A5-8372-5BE3278A2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B01592-F00A-4503-BDE1-D9C7F94E1D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683596E-EACE-4128-9042-6DC52B35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ADC_Nbits</a:t>
            </a:r>
            <a:r>
              <a:rPr lang="en-US" altLang="zh-CN" dirty="0"/>
              <a:t>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F2A2C02-D960-4B8D-9DC5-4AAFE5506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865540"/>
              </p:ext>
            </p:extLst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ADC_</a:t>
                      </a:r>
                    </a:p>
                    <a:p>
                      <a:r>
                        <a:rPr lang="en-US" altLang="zh-CN" dirty="0" err="1"/>
                        <a:t>Nbits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78.357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80.035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79.693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81.703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11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0C2B27-D224-4BED-A3F2-C353678F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0" y="1512979"/>
            <a:ext cx="3199430" cy="2729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E2E647-6BAF-4A7F-8258-3FAC16F4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68" y="1319978"/>
            <a:ext cx="326707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534DD2-198D-4C5C-BAFD-335EC247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768" y="2570825"/>
            <a:ext cx="3609975" cy="1219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C52022-A11B-4CC3-9E58-B0392CF6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55" y="1604283"/>
            <a:ext cx="4286651" cy="21519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33A095-47F9-45CE-8E0C-846C4CCBF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40" y="4532081"/>
            <a:ext cx="61722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37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CEC5A-3A00-4547-8132-36BE5BD68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14"/>
          <a:stretch/>
        </p:blipFill>
        <p:spPr>
          <a:xfrm>
            <a:off x="8270937" y="1559119"/>
            <a:ext cx="3669529" cy="1133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C0C3FC-CC70-4026-B705-A92F39236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17"/>
          <a:stretch/>
        </p:blipFill>
        <p:spPr>
          <a:xfrm>
            <a:off x="8217947" y="2776537"/>
            <a:ext cx="3775507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8E7C39-AB8F-46B5-809D-087D8308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1" y="1420034"/>
            <a:ext cx="3405559" cy="30749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F6973D-3107-404C-A727-A3F2CBF76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30" y="1556058"/>
            <a:ext cx="4468982" cy="22290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8AC256-BFF3-4190-B9CF-7A16932C8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495007"/>
            <a:ext cx="62388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0C2B27-D224-4BED-A3F2-C353678F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0" y="1512979"/>
            <a:ext cx="3199430" cy="2729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E2E647-6BAF-4A7F-8258-3FAC16F4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68" y="1319978"/>
            <a:ext cx="326707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534DD2-198D-4C5C-BAFD-335EC247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768" y="2570825"/>
            <a:ext cx="3609975" cy="1219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C52022-A11B-4CC3-9E58-B0392CF6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12" y="1638106"/>
            <a:ext cx="4286651" cy="21519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BC927C-9AC9-4861-B91A-8D4E728C7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65" y="4516766"/>
            <a:ext cx="61722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5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C3BFD-135A-4015-B76B-D3092FD17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775247-17BA-4F62-80B7-CBCD946B04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2981FA0-5087-4D83-A829-7F8582D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</a:t>
            </a:r>
            <a:r>
              <a:rPr lang="en-US" altLang="zh-CN" dirty="0" err="1"/>
              <a:t>ADC_Nbits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6D2F9C-C046-47E5-BB0A-413598E1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442593"/>
            <a:ext cx="4228154" cy="21123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A4CB81-6CC5-436F-8584-5F927036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24" y="1659397"/>
            <a:ext cx="2968152" cy="2681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ED8545-910F-4EF1-ACAC-C2B831D71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797" y="1729892"/>
            <a:ext cx="3952875" cy="638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A49038-4574-4024-97D5-4890F5352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49" y="2783450"/>
            <a:ext cx="2667000" cy="7715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436F7EC-E3D8-4EC0-AD1A-F44540256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375" y="4584240"/>
            <a:ext cx="61722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4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67D26-4D85-4E1C-89E0-B752B0BEB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BCDF35-03B6-47CC-AF43-4CF6E34698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F43ABF6-FB79-4EF8-9149-FC9D019B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ADC _</a:t>
            </a:r>
            <a:r>
              <a:rPr lang="en-US" altLang="zh-CN" dirty="0" err="1"/>
              <a:t>Nbits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140DFB-8F4E-45AD-8D7F-47B836F1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1370283"/>
            <a:ext cx="3815150" cy="1927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C906B9-A951-4D9C-8648-AA45FF99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900" y="1397162"/>
            <a:ext cx="3196128" cy="28774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2A3D55-CF60-4653-9B87-B8317B7E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77" y="1375586"/>
            <a:ext cx="4295775" cy="1066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0536C8-21F6-4E0E-83EC-FC0069EE6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740" y="2835910"/>
            <a:ext cx="2962275" cy="9239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9537AB-3F34-4933-8528-2007A77E3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780838"/>
            <a:ext cx="62007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5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A75C89-4323-496C-9FAA-07912D563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E1F483-5B58-4990-ABE0-9060D10B8C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98052D2-A2E3-4BBF-AB61-E7A24D4C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ADC _</a:t>
            </a:r>
            <a:r>
              <a:rPr lang="en-US" altLang="zh-CN" dirty="0" err="1"/>
              <a:t>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34E131-BBBC-4A44-A0EB-1DEDB719B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974" y="1257754"/>
            <a:ext cx="3701989" cy="33051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CE9C59-AAAA-47F5-9473-11922811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27" y="1474861"/>
            <a:ext cx="28194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54ED49-F350-4831-8AFA-3D45E7287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27" y="2232577"/>
            <a:ext cx="3924300" cy="9239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5272A5-A535-4945-9DFE-4981397D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75" y="1587806"/>
            <a:ext cx="4352283" cy="22407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1498D1-95C7-4E1D-909F-787073CF5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93" y="4863003"/>
            <a:ext cx="62388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66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F8447D-92E0-47F5-909F-DEBD294C2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56CB7A-85F8-498F-BF74-1E150DB321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F9FA55-A76D-452D-B220-274EEEBA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ADC _</a:t>
            </a:r>
            <a:r>
              <a:rPr lang="en-US" altLang="zh-CN" dirty="0" err="1"/>
              <a:t>Nbits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44FC0D-ACA3-47B0-9B88-D40D9CD5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0" y="1370282"/>
            <a:ext cx="3229379" cy="1697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D1B340-F080-4EDE-B8F0-E6E1E3F9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617" y="1361081"/>
            <a:ext cx="3387118" cy="30531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B43E1E-85D1-42DE-8CF3-959EF912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510" y="1749170"/>
            <a:ext cx="3705225" cy="7905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ACB2FB-EF75-43B6-ACD3-286F1A27B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510" y="2887633"/>
            <a:ext cx="4333875" cy="8286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388C648-021E-4A2D-B380-B5D916FE4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0" y="4681952"/>
            <a:ext cx="62007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77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629987A-D11A-4D41-A0C0-A23F1633B7D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8600" y="1649625"/>
            <a:ext cx="3942458" cy="3968855"/>
          </a:xfrm>
        </p:spPr>
        <p:txBody>
          <a:bodyPr/>
          <a:lstStyle/>
          <a:p>
            <a:r>
              <a:rPr lang="en-US" altLang="zh-CN" dirty="0"/>
              <a:t>Combine Test (Change 5dB):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5;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0.01;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0.0079;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-92.133, 1000, -101.072, 1e4, -113.607];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12;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20CAA1-107F-482A-87AD-AF214323F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06FF1B-E776-40B8-964E-67DE5E7D7D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EA95592-4A57-4FC3-A522-47721A05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14035E7-8443-4238-A280-C6EA5F5BB579}"/>
              </a:ext>
            </a:extLst>
          </p:cNvPr>
          <p:cNvSpPr txBox="1">
            <a:spLocks/>
          </p:cNvSpPr>
          <p:nvPr/>
        </p:nvSpPr>
        <p:spPr>
          <a:xfrm>
            <a:off x="8090022" y="1641374"/>
            <a:ext cx="3942458" cy="447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Combine Test (Change 10dB):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7;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0.014;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-87.133, 1000, -96.072, 1e4, -108.607];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10;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FCC3DB1-EC24-44CE-9EDC-36C39F775B1B}"/>
              </a:ext>
            </a:extLst>
          </p:cNvPr>
          <p:cNvSpPr txBox="1">
            <a:spLocks/>
          </p:cNvSpPr>
          <p:nvPr/>
        </p:nvSpPr>
        <p:spPr>
          <a:xfrm>
            <a:off x="215729" y="1633122"/>
            <a:ext cx="3822871" cy="38149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Combine Test</a:t>
            </a:r>
          </a:p>
          <a:p>
            <a:r>
              <a:rPr lang="en-US" altLang="zh-CN" dirty="0" err="1"/>
              <a:t>LNA_NoiseFigure</a:t>
            </a:r>
            <a:r>
              <a:rPr lang="en-US" altLang="zh-CN" dirty="0"/>
              <a:t> = 0; </a:t>
            </a:r>
          </a:p>
          <a:p>
            <a:r>
              <a:rPr lang="en-US" altLang="zh-CN" dirty="0" err="1"/>
              <a:t>RxGainImbalance</a:t>
            </a:r>
            <a:r>
              <a:rPr lang="en-US" altLang="zh-CN" dirty="0"/>
              <a:t> = 0.002;</a:t>
            </a:r>
          </a:p>
          <a:p>
            <a:r>
              <a:rPr lang="en-US" altLang="zh-CN" dirty="0" err="1"/>
              <a:t>RxI_OrgOffset</a:t>
            </a:r>
            <a:r>
              <a:rPr lang="en-US" altLang="zh-CN" dirty="0"/>
              <a:t> = 0.0044;</a:t>
            </a:r>
          </a:p>
          <a:p>
            <a:r>
              <a:rPr lang="en-US" altLang="zh-CN" dirty="0" err="1"/>
              <a:t>RxPhaseNoise</a:t>
            </a:r>
            <a:r>
              <a:rPr lang="en-US" altLang="zh-CN" dirty="0"/>
              <a:t> = [100, -87.133, 1000, -96.072, 1e4, -108.607];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 = 14;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VXT_OutPower</a:t>
            </a:r>
            <a:r>
              <a:rPr lang="en-US" altLang="zh-CN" dirty="0"/>
              <a:t>=0dBm</a:t>
            </a:r>
          </a:p>
        </p:txBody>
      </p:sp>
    </p:spTree>
    <p:extLst>
      <p:ext uri="{BB962C8B-B14F-4D97-AF65-F5344CB8AC3E}">
        <p14:creationId xmlns:p14="http://schemas.microsoft.com/office/powerpoint/2010/main" val="1507701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A82D65-BDC0-43D9-8AF2-5D183FE686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E1849F-A759-4BE4-8EA1-558BDB25CB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70E047E-2CFC-4A94-B89F-9A9BF33B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8060465-0D84-435A-BB9C-D05662583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52406"/>
              </p:ext>
            </p:extLst>
          </p:nvPr>
        </p:nvGraphicFramePr>
        <p:xfrm>
          <a:off x="449201" y="1716380"/>
          <a:ext cx="11506366" cy="338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842134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75.797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77.288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5dB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134.103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135.736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-2.549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-2.654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  <a:tr h="823368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 10dB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186.985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209.631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22.646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-5.436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-6.429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2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555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Combine Test (Origin)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0C2B27-D224-4BED-A3F2-C353678F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66" y="1389869"/>
            <a:ext cx="3199430" cy="2729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E2E647-6BAF-4A7F-8258-3FAC16F4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68" y="1319978"/>
            <a:ext cx="326707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534DD2-198D-4C5C-BAFD-335EC247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768" y="2570825"/>
            <a:ext cx="3609975" cy="1219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C52022-A11B-4CC3-9E58-B0392CF6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55" y="1569709"/>
            <a:ext cx="4286651" cy="21519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BC927C-9AC9-4861-B91A-8D4E728C7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65" y="4516766"/>
            <a:ext cx="61722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27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Combine Test (Origin)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CEC5A-3A00-4547-8132-36BE5BD68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14"/>
          <a:stretch/>
        </p:blipFill>
        <p:spPr>
          <a:xfrm>
            <a:off x="8270937" y="1559119"/>
            <a:ext cx="3669529" cy="1133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C0C3FC-CC70-4026-B705-A92F39236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17"/>
          <a:stretch/>
        </p:blipFill>
        <p:spPr>
          <a:xfrm>
            <a:off x="8217947" y="2776537"/>
            <a:ext cx="3775507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8E7C39-AB8F-46B5-809D-087D8308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1" y="1420034"/>
            <a:ext cx="3405559" cy="30749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F6973D-3107-404C-A727-A3F2CBF76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89" y="1499974"/>
            <a:ext cx="4468982" cy="22290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6359F3-BAFF-43FA-B181-29CEC62F5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89" y="4516667"/>
            <a:ext cx="62388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8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D4A2EF-998C-4427-9E8A-30967EE6F05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0" y="1314509"/>
            <a:ext cx="3439395" cy="17363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076982-DC19-46E3-8335-6C0754259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4FB0EC-A096-4167-BA38-F0E093547C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F4B3299-1793-4F7F-8D50-4C2099F2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Combine Test (Change 5dB)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767591-0206-4E30-BDC6-FC45C4FC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648976"/>
            <a:ext cx="7239817" cy="9947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016E7B-1309-4EE7-96FE-C9E6A66D1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507" y="1314509"/>
            <a:ext cx="3439395" cy="30991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0CC795-31F5-4629-A688-0204F1FB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924" y="1460319"/>
            <a:ext cx="3952875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FA0EA2-8BFF-43FD-834D-9CA708689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924" y="2443919"/>
            <a:ext cx="33337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1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C1D6E-FC28-4ED1-AE8F-D0E41E5FE0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C5D34E-56D4-4148-BB7B-F119694BD2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45E9B6E-5811-4BD4-8142-C9B3F550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(Change 5dB)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36B6F8-E096-4781-B08C-9BCE23E7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253" y="1219104"/>
            <a:ext cx="3369046" cy="3030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EEA7D5-3DB9-4C31-8EF5-3574868B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025" y="1606919"/>
            <a:ext cx="3505200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F47E27-CF91-4330-8EF7-1B84CFDD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2742291"/>
            <a:ext cx="4229100" cy="933450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8722EEB8-AB0A-47C2-BF41-C54A902BB0E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449201" y="1370282"/>
            <a:ext cx="3965464" cy="21832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585049-AA5A-4099-A524-3289B21A8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01" y="4535218"/>
            <a:ext cx="6871754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4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Noise Figure=0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CEC5A-3A00-4547-8132-36BE5BD68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14"/>
          <a:stretch/>
        </p:blipFill>
        <p:spPr>
          <a:xfrm>
            <a:off x="8270937" y="1559119"/>
            <a:ext cx="3669529" cy="1133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C0C3FC-CC70-4026-B705-A92F39236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17"/>
          <a:stretch/>
        </p:blipFill>
        <p:spPr>
          <a:xfrm>
            <a:off x="8217947" y="2776537"/>
            <a:ext cx="3775507" cy="1304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8E7C39-AB8F-46B5-809D-087D8308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1" y="1420034"/>
            <a:ext cx="3405559" cy="30749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F6973D-3107-404C-A727-A3F2CBF76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89" y="1499974"/>
            <a:ext cx="4468982" cy="22290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6359F3-BAFF-43FA-B181-29CEC62F5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89" y="4516667"/>
            <a:ext cx="62388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91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D88CE9-5015-469E-8B96-D2E00160B57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4688426" cy="235356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E0B90-8861-4FC0-BBD9-C57FC8442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A7F915-4B4D-4E41-BAE4-DD4C218C65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95F3E5-0C19-4819-A792-A54AB595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Combine Test (Change 10dB)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D43C09-A8AC-4D53-90E0-9DAC55338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8" y="4398947"/>
            <a:ext cx="61722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A0AE2E-4C19-40A1-AF14-9B4BFC2C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36" y="1508194"/>
            <a:ext cx="4371975" cy="981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C0AF91-D742-499B-B340-EEA6E3C33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436" y="2933388"/>
            <a:ext cx="418147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7E949B-6534-4664-9172-2ACB1A722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211" y="1508194"/>
            <a:ext cx="2760470" cy="24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99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7F6630A-1A62-4FC2-AA3E-AE464630463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370282"/>
            <a:ext cx="4018587" cy="197709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AAB530-A5D6-4C61-9A81-5F002C1F1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31BFBA-09B1-42FC-932C-C7FB6DB052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16F3CF-6191-4B8A-90FD-BFB00D79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Combine Test (Change 10dB)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197A38-A297-4AB4-9A4A-45C5ED03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433659"/>
            <a:ext cx="6153150" cy="76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2F6737-B4C1-4853-BE5F-CCEAB888F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13" y="1370282"/>
            <a:ext cx="4457700" cy="74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315FB3-66B8-4F1C-B172-E48C7B1C0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788" y="2625108"/>
            <a:ext cx="4095750" cy="6572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0250E5-F278-4CD5-BA78-68C985E30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281" y="1334009"/>
            <a:ext cx="3119438" cy="27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A4D296-1687-4A1C-9FF8-D21C5BEBD4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80" y="1641373"/>
            <a:ext cx="5951220" cy="4479059"/>
          </a:xfrm>
        </p:spPr>
        <p:txBody>
          <a:bodyPr/>
          <a:lstStyle/>
          <a:p>
            <a:r>
              <a:rPr lang="zh-CN" altLang="en-US" dirty="0"/>
              <a:t>仪表参数：</a:t>
            </a:r>
            <a:endParaRPr lang="en-US" altLang="zh-CN" dirty="0"/>
          </a:p>
          <a:p>
            <a:r>
              <a:rPr lang="en-US" altLang="zh-CN" dirty="0"/>
              <a:t>Density=-158.7</a:t>
            </a:r>
          </a:p>
          <a:p>
            <a:r>
              <a:rPr lang="en-US" altLang="zh-CN" dirty="0" err="1"/>
              <a:t>IQoffset</a:t>
            </a:r>
            <a:r>
              <a:rPr lang="en-US" altLang="zh-CN" dirty="0"/>
              <a:t>=0.0045</a:t>
            </a:r>
          </a:p>
          <a:p>
            <a:r>
              <a:rPr lang="en-US" altLang="zh-CN" dirty="0"/>
              <a:t>Gain </a:t>
            </a:r>
            <a:r>
              <a:rPr lang="en-US" altLang="zh-CN" dirty="0" err="1"/>
              <a:t>Imb</a:t>
            </a:r>
            <a:r>
              <a:rPr lang="en-US" altLang="zh-CN" dirty="0"/>
              <a:t>=0.002</a:t>
            </a:r>
          </a:p>
          <a:p>
            <a:r>
              <a:rPr lang="en-US" altLang="zh-CN" dirty="0" err="1"/>
              <a:t>PhaseNoise</a:t>
            </a:r>
            <a:r>
              <a:rPr lang="en-US" altLang="zh-CN" dirty="0"/>
              <a:t>=[100 -98.57 1e3 -107.56 1e4 -121.67]</a:t>
            </a:r>
          </a:p>
          <a:p>
            <a:r>
              <a:rPr lang="en-US" altLang="zh-CN" dirty="0" err="1"/>
              <a:t>ADC_Nbits</a:t>
            </a:r>
            <a:r>
              <a:rPr lang="en-US" altLang="zh-CN" dirty="0"/>
              <a:t>=14</a:t>
            </a:r>
          </a:p>
          <a:p>
            <a:r>
              <a:rPr lang="en-US" altLang="zh-CN"/>
              <a:t>VXT</a:t>
            </a:r>
            <a:r>
              <a:rPr lang="en-US" altLang="zh-CN" dirty="0" err="1"/>
              <a:t>_OutPower</a:t>
            </a:r>
            <a:r>
              <a:rPr lang="en-US" altLang="zh-CN" dirty="0"/>
              <a:t>=10dBm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C7CE0-7C89-418B-8902-FF3B4D683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5DE60-5D92-4B63-883A-9DD23F2AD2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B3BE29-45D3-445D-9967-13B9752C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B2 Para and Imp Para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671FC0E-151A-422E-B670-E2E7AB3C4D86}"/>
              </a:ext>
            </a:extLst>
          </p:cNvPr>
          <p:cNvSpPr txBox="1">
            <a:spLocks/>
          </p:cNvSpPr>
          <p:nvPr/>
        </p:nvSpPr>
        <p:spPr>
          <a:xfrm>
            <a:off x="6240780" y="1518511"/>
            <a:ext cx="5951220" cy="4740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800" b="1" kern="1200" cap="all" spc="6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8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200" b="1" kern="1200" cap="all" spc="6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36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800" b="1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Imp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测试参数：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Density=-158.7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IQoffset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=0.045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Gain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=0.02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PhaseNoise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=[100 -88.57 1e3 -97.56 1e4 -111.67]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ADC_Nbits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=12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NoiseFigure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=5</a:t>
            </a:r>
          </a:p>
          <a:p>
            <a:r>
              <a:rPr lang="en-US" altLang="zh-CN" dirty="0" err="1"/>
              <a:t>SV_Power</a:t>
            </a:r>
            <a:r>
              <a:rPr lang="en-US" altLang="zh-CN" dirty="0"/>
              <a:t>=-94.6dBm</a:t>
            </a:r>
          </a:p>
          <a:p>
            <a:r>
              <a:rPr lang="en-US" altLang="zh-CN" dirty="0" err="1"/>
              <a:t>PowerOut</a:t>
            </a:r>
            <a:r>
              <a:rPr lang="en-US" altLang="zh-CN" dirty="0"/>
              <a:t>=10dBm</a:t>
            </a:r>
          </a:p>
          <a:p>
            <a:r>
              <a:rPr lang="en-US" altLang="zh-CN" dirty="0"/>
              <a:t>Length=2.5m;</a:t>
            </a:r>
          </a:p>
          <a:p>
            <a:r>
              <a:rPr lang="en-US" altLang="zh-CN" dirty="0"/>
              <a:t>Pathloss=-56.7dBm</a:t>
            </a:r>
            <a:endParaRPr lang="zh-CN" altLang="en-US" dirty="0"/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002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913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F7BF08-B70C-4363-9844-A6700BA30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899BCD-1C75-412C-B899-768A25E0DA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F7EAE2F-10B7-4E05-A846-BDCB8859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 Test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0C9F30-C99F-4677-B19D-D9BC40869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720801"/>
              </p:ext>
            </p:extLst>
          </p:nvPr>
        </p:nvGraphicFramePr>
        <p:xfrm>
          <a:off x="449201" y="1716379"/>
          <a:ext cx="11506366" cy="2975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89">
                  <a:extLst>
                    <a:ext uri="{9D8B030D-6E8A-4147-A177-3AD203B41FA5}">
                      <a16:colId xmlns:a16="http://schemas.microsoft.com/office/drawing/2014/main" val="1269027176"/>
                    </a:ext>
                  </a:extLst>
                </a:gridCol>
                <a:gridCol w="1356462">
                  <a:extLst>
                    <a:ext uri="{9D8B030D-6E8A-4147-A177-3AD203B41FA5}">
                      <a16:colId xmlns:a16="http://schemas.microsoft.com/office/drawing/2014/main" val="764933305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3646985637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2676274093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426389184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1212951371"/>
                    </a:ext>
                  </a:extLst>
                </a:gridCol>
                <a:gridCol w="1042587">
                  <a:extLst>
                    <a:ext uri="{9D8B030D-6E8A-4147-A177-3AD203B41FA5}">
                      <a16:colId xmlns:a16="http://schemas.microsoft.com/office/drawing/2014/main" val="4285537837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3181816540"/>
                    </a:ext>
                  </a:extLst>
                </a:gridCol>
                <a:gridCol w="1495515">
                  <a:extLst>
                    <a:ext uri="{9D8B030D-6E8A-4147-A177-3AD203B41FA5}">
                      <a16:colId xmlns:a16="http://schemas.microsoft.com/office/drawing/2014/main" val="1273196689"/>
                    </a:ext>
                  </a:extLst>
                </a:gridCol>
              </a:tblGrid>
              <a:tr h="1062255">
                <a:tc>
                  <a:txBody>
                    <a:bodyPr/>
                    <a:lstStyle/>
                    <a:p>
                      <a:r>
                        <a:rPr lang="en-US" altLang="zh-CN" dirty="0"/>
                        <a:t>OTA</a:t>
                      </a:r>
                    </a:p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VXT_EVM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Sim_EVM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VXT_SNR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Sim_SNR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Delta</a:t>
                      </a:r>
                    </a:p>
                    <a:p>
                      <a:r>
                        <a:rPr lang="en-US" altLang="zh-CN" dirty="0"/>
                        <a:t>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VXT_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Sim_</a:t>
                      </a:r>
                    </a:p>
                    <a:p>
                      <a:r>
                        <a:rPr lang="en-US" altLang="zh-CN" dirty="0"/>
                        <a:t>Throughput</a:t>
                      </a:r>
                    </a:p>
                    <a:p>
                      <a:r>
                        <a:rPr lang="en-US" altLang="zh-CN" dirty="0"/>
                        <a:t>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32972"/>
                  </a:ext>
                </a:extLst>
              </a:tr>
              <a:tr h="956503">
                <a:tc>
                  <a:txBody>
                    <a:bodyPr/>
                    <a:lstStyle/>
                    <a:p>
                      <a:r>
                        <a:rPr lang="en-US" altLang="zh-CN" dirty="0"/>
                        <a:t>Ideal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78.121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08290"/>
                  </a:ext>
                </a:extLst>
              </a:tr>
              <a:tr h="956503">
                <a:tc>
                  <a:txBody>
                    <a:bodyPr/>
                    <a:lstStyle/>
                    <a:p>
                      <a:r>
                        <a:rPr lang="en-US" altLang="zh-CN" dirty="0"/>
                        <a:t>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142.852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141.416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884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B657B4D-9DB0-43AF-B971-42CEFA9BFFE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18465" y="1475653"/>
            <a:ext cx="3922471" cy="195334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EC486A-3878-4BA3-8DE9-C36E9CFEA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501CCA-A869-4460-907A-E13660F047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F5805E-FDEB-46C1-B765-773446F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OTA Ideal Test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8C7910-EA16-4C95-8928-1F89A177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746820"/>
            <a:ext cx="6200775" cy="1190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2FFBE-7208-4C57-9066-71603655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83" y="1721476"/>
            <a:ext cx="3409950" cy="971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87A750-85A5-4DF3-A09D-803AD36E2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83" y="3170430"/>
            <a:ext cx="3438525" cy="819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768DA7-C994-4CF7-8652-374401B9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820" y="1401889"/>
            <a:ext cx="3090863" cy="32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4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942A08-D667-47D5-8D9E-6ED7F71C4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5A5EB2-CA28-47AF-AC5F-B0127DB30A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38E6957-FEA7-4A4A-B054-B9118CE2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Ideal Test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244B7D-11BD-42BF-8FF0-47AF0743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1" y="4160378"/>
            <a:ext cx="6181725" cy="1066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0488DB-1F6E-4937-A0FB-A67309AB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18603"/>
            <a:ext cx="2404929" cy="25580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D50027-39A6-42E8-A499-6DD81DBC7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741" y="1753642"/>
            <a:ext cx="4133850" cy="923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94D5BF-50C8-4C25-BC27-6B740D67A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741" y="3332709"/>
            <a:ext cx="3990975" cy="847725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9D0F537-ECB1-473C-8DBE-2399DE091CA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827699" y="1753642"/>
            <a:ext cx="3052092" cy="14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63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889610C-650E-4FEB-9090-0B0B632846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80347"/>
            <a:ext cx="3173054" cy="175908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1748DD-AB84-4ED4-9EC2-E9B331CBE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A319D8-435E-4CB9-8176-B8623A7218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46F248-DEEE-4A31-8CFB-7F30C49B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VXT OTA Imp Test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CAB752-AB64-41D2-802C-1F630451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187028"/>
            <a:ext cx="6210300" cy="1190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A6F057-2038-4FAC-9134-F10055A17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480347"/>
            <a:ext cx="2520430" cy="2652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ADAB0D-4A58-406F-BDE2-D6FCDF577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585" y="1484391"/>
            <a:ext cx="4572000" cy="847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1D6FAC-E4CE-4183-B8DE-1216C34F2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485" y="2647950"/>
            <a:ext cx="46101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81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2BE9D3-F063-45BA-B8BF-CBDB085B52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9201" y="1454139"/>
            <a:ext cx="3547779" cy="17954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B074D-BC14-440C-AB1F-A5A07D42A0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06584E-E44F-4B86-868E-BD75D44825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CD372B5-2B57-4F6E-98D5-4E015A42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 OTA Imp Test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508423-6A97-4E71-AC55-5E12C4F0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1" y="4367773"/>
            <a:ext cx="6191250" cy="1038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DC811F-7A96-4F22-90E4-E459E8E0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96" y="1309516"/>
            <a:ext cx="2925084" cy="30780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F19EDE-2FC0-4938-87A0-CA71E1F36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493" y="1679481"/>
            <a:ext cx="4276725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DF8F6A-00B7-41A2-8B59-1E470AC68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296" y="2806466"/>
            <a:ext cx="43243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E9EC60-C305-4AE6-9E98-3A814275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298" y="1498497"/>
            <a:ext cx="3800475" cy="1000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D5F72F-E43F-47AF-AF57-81D59E91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98" y="2682610"/>
            <a:ext cx="4391025" cy="102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38F059-DD1C-4031-80FA-967B4D08E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070" y="1333008"/>
            <a:ext cx="3067050" cy="2847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1A950B-1ECB-4B65-88B6-EF69DBC5A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17" y="1510063"/>
            <a:ext cx="4022086" cy="20045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C2C360-01C2-4161-AD49-657464FA9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35" y="4476955"/>
            <a:ext cx="7148563" cy="13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Noise Figure=5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EF4E09-C85E-452A-96C1-8B2B410C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474" y="1642036"/>
            <a:ext cx="4352925" cy="1171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A0850D-91E2-4890-8994-1262CBE6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851" y="2981708"/>
            <a:ext cx="4295775" cy="121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9C5807-FBFB-49FB-B0E9-656AE4E8B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155" y="1418823"/>
            <a:ext cx="2879696" cy="26871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BFD958C-9E10-4313-93B0-EB1F66BB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74" y="1642036"/>
            <a:ext cx="4548158" cy="22467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DB791-04B6-4451-A360-4675A419F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48" y="4293040"/>
            <a:ext cx="62388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VXT Noise Figure=7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E56357-E5D7-461F-BB82-EE04ABB6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82" y="4584895"/>
            <a:ext cx="6191250" cy="1352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A2C868-6709-4FB9-A8DC-BE96119C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2024472"/>
            <a:ext cx="4610100" cy="1276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2A4907-FCE5-43E7-A4B0-EC145B516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0" y="3612358"/>
            <a:ext cx="4591050" cy="1171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0D86DA-E90D-430E-92FC-164BC2D79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514" y="1359726"/>
            <a:ext cx="3541036" cy="33038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BE0B28-B319-4BE2-8E96-0C6AA3520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180" y="1569039"/>
            <a:ext cx="3965694" cy="20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0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2A779-A76C-4922-A490-41042B725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37B92-FBB3-405B-A863-AD64BBBA9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 Title of the 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41B2808-9111-4F92-82CC-041027F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286220"/>
            <a:ext cx="11293597" cy="492443"/>
          </a:xfrm>
        </p:spPr>
        <p:txBody>
          <a:bodyPr/>
          <a:lstStyle/>
          <a:p>
            <a:r>
              <a:rPr lang="en-US" altLang="zh-CN" dirty="0"/>
              <a:t>Sim Noise Figure=7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257ED9-AD43-41AE-B1A2-04224CA7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13" y="1314509"/>
            <a:ext cx="3339626" cy="31180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5E16EA-7200-4B59-A7DB-62FE88653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8" y="1579697"/>
            <a:ext cx="4167205" cy="2130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55F373-8283-44F5-A382-4DC005D8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" y="4913928"/>
            <a:ext cx="6200775" cy="10572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58B495-660E-4BBD-8DCF-A931B5FAB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292" y="1456401"/>
            <a:ext cx="4343400" cy="962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4CC879-7BBC-462C-B8B6-1B67AAB57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3292" y="2560318"/>
            <a:ext cx="38671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86798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02232018" id="{C6BC4F26-D47C-4FE7-9487-4903B1E8CFA3}" vid="{E6D5D821-B514-4AD8-AB7C-2A1F6114B2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1934</Words>
  <Application>Microsoft Office PowerPoint</Application>
  <PresentationFormat>宽屏</PresentationFormat>
  <Paragraphs>578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1" baseType="lpstr">
      <vt:lpstr>黑体</vt:lpstr>
      <vt:lpstr>Arial</vt:lpstr>
      <vt:lpstr>Franklin Gothic Book</vt:lpstr>
      <vt:lpstr>2017 Keysight Macro LIGHT</vt:lpstr>
      <vt:lpstr>Sensitivity Imp Test</vt:lpstr>
      <vt:lpstr>Noise Figure Test</vt:lpstr>
      <vt:lpstr>Noise Figure Test</vt:lpstr>
      <vt:lpstr>VXT Noise Figure=0</vt:lpstr>
      <vt:lpstr>Sim Noise Figure=0</vt:lpstr>
      <vt:lpstr>VXT Noise Figure=5</vt:lpstr>
      <vt:lpstr>Sim Noise Figure=5</vt:lpstr>
      <vt:lpstr>VXT Noise Figure=7</vt:lpstr>
      <vt:lpstr>Sim Noise Figure=7</vt:lpstr>
      <vt:lpstr>VXT Noise Figure=10</vt:lpstr>
      <vt:lpstr>Sim Noise Figure=10</vt:lpstr>
      <vt:lpstr>PhaseNoise Test</vt:lpstr>
      <vt:lpstr>PhaseNoise Test</vt:lpstr>
      <vt:lpstr>VXT PhaseNoise = [100, -87.133, 1000, -96.072, 1e4, -108.607]</vt:lpstr>
      <vt:lpstr>Sim PhaseNoise = [100, -87.133, 1000, -96.072, 1e4, -108.607]</vt:lpstr>
      <vt:lpstr>VXT PhaseNoise = [100, -82.133, 1000, -91.072, 1e4, -103.607]</vt:lpstr>
      <vt:lpstr>Sim PhaseNoise = [100, -82.133, 1000, -91.072, 1e4, -103.607]</vt:lpstr>
      <vt:lpstr>VXT PhaseNoise=[100, -32.133, 1000, -41.072, 1e4, -53.607]</vt:lpstr>
      <vt:lpstr>Sim PhaseNoise=[100, -32.133, 1000, -41.072, 1e4, -53.607]</vt:lpstr>
      <vt:lpstr>Gain Imbalance Test</vt:lpstr>
      <vt:lpstr>Gain Imbalance Test</vt:lpstr>
      <vt:lpstr>VXT GainImbalance=0.02</vt:lpstr>
      <vt:lpstr>Sim GainImbalance=0.02</vt:lpstr>
      <vt:lpstr>VXT GainImbalance=0.03</vt:lpstr>
      <vt:lpstr>Sim GainImbalance=0.03</vt:lpstr>
      <vt:lpstr>VXT GainImbalance=20</vt:lpstr>
      <vt:lpstr>Sim GainImbalance=20</vt:lpstr>
      <vt:lpstr>IQ offset Test</vt:lpstr>
      <vt:lpstr>IQ offset Test</vt:lpstr>
      <vt:lpstr>VXT IQ offset=0.014</vt:lpstr>
      <vt:lpstr>Sim IQ offset=0.014</vt:lpstr>
      <vt:lpstr>VXT IQ offset=0.025</vt:lpstr>
      <vt:lpstr>Sim IQ offset=0.025</vt:lpstr>
      <vt:lpstr>VXT IQ offset=1.2</vt:lpstr>
      <vt:lpstr>Sim IQ offset=1.2</vt:lpstr>
      <vt:lpstr>ADC_Nbits Test</vt:lpstr>
      <vt:lpstr>ADC_Nbits Test</vt:lpstr>
      <vt:lpstr>VXT ADC_Nbits=14</vt:lpstr>
      <vt:lpstr>VXT ADC_Nbits=14</vt:lpstr>
      <vt:lpstr>VXT ADC_Nbits=12</vt:lpstr>
      <vt:lpstr>Sim ADC _Nbits=12</vt:lpstr>
      <vt:lpstr>VXT ADC _Nbits=10</vt:lpstr>
      <vt:lpstr>Sim ADC _Nbits=10</vt:lpstr>
      <vt:lpstr>Combine Test</vt:lpstr>
      <vt:lpstr>Combine Test</vt:lpstr>
      <vt:lpstr>VXT Combine Test (Origin)</vt:lpstr>
      <vt:lpstr>Sim Combine Test (Origin)</vt:lpstr>
      <vt:lpstr>VXT Combine Test (Change 5dB)</vt:lpstr>
      <vt:lpstr>Sim Combine Test (Change 5dB)</vt:lpstr>
      <vt:lpstr>VXT Combine Test (Change 10dB)</vt:lpstr>
      <vt:lpstr>Sim Combine Test (Change 10dB)</vt:lpstr>
      <vt:lpstr>B2 Para and Imp Para</vt:lpstr>
      <vt:lpstr>OTA Test</vt:lpstr>
      <vt:lpstr>VXT OTA Ideal Test</vt:lpstr>
      <vt:lpstr>Sim OTA Ideal Test</vt:lpstr>
      <vt:lpstr>VXT OTA Imp Test</vt:lpstr>
      <vt:lpstr>Sim OTA Imp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Sensitivity Test</dc:title>
  <dc:creator>Leibo Guo</dc:creator>
  <cp:lastModifiedBy>Leibo Guo</cp:lastModifiedBy>
  <cp:revision>85</cp:revision>
  <dcterms:created xsi:type="dcterms:W3CDTF">2019-03-15T06:44:48Z</dcterms:created>
  <dcterms:modified xsi:type="dcterms:W3CDTF">2019-04-02T08:13:23Z</dcterms:modified>
</cp:coreProperties>
</file>